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59" r:id="rId5"/>
    <p:sldId id="260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46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imiya-5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3121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357167"/>
            <a:ext cx="8640960" cy="4286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МДК. 01.01. Организация и технологии парикмахерских услуг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14348" y="2071678"/>
            <a:ext cx="7858180" cy="278608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Лабораторная работа на тему:</a:t>
            </a:r>
          </a:p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«Изучение свойств препаратов лечебно-профилактического действия»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80" y="5691787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Н.А. Земскова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105554" cy="619268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  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способностей выделять качественные и количественные характеристики препаратов лечебно-профилактического действия через анализ их компонентов; умений самостоятельно и правильно проводить обследование и анализировать состояние волос для подбора лечебно-профилактического средства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ФГОС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ППССЗ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обследование и анализировать состояние кожи головы и волос;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наличие дерматологических проблем кожи головы и волос;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нормативную и справочную литературу;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материалы: шампуни, средства профилактического ухода, с учетом норм расходов.</a:t>
            </a:r>
          </a:p>
          <a:p>
            <a:pPr algn="just"/>
            <a:endParaRPr lang="ru-RU" sz="2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1.2.  Анализировать состояние кожи головы и волос потребителя,  определять способы и средства выполнения парикмахерских услуг.</a:t>
            </a:r>
          </a:p>
          <a:p>
            <a:pPr algn="just"/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 3. Принимать   решения в стандартных и нестандартных ситуациях и нести за них ответственность.</a:t>
            </a:r>
          </a:p>
          <a:p>
            <a:pPr algn="just"/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 4. Осуществлять поиск и использование информации, необходимой для эффективного выполнения профессиональных задач, профессионального и личностного развития.</a:t>
            </a:r>
          </a:p>
          <a:p>
            <a:pPr algn="just"/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 6. Работать в коллективе и команде, эффективно общаться с коллегами, руководством, потребителями.</a:t>
            </a:r>
          </a:p>
          <a:p>
            <a:pPr algn="just"/>
            <a:endParaRPr lang="ru-RU" sz="20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образцов препаратов для волос лечебно-профилактического действия, соотнести их с предложенными образцами волос и дать рекомендации клиенту указанному в карточке-задании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5256584" cy="5764979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Парфюмерно-косметические 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по уходу за волосами лечебно-профилактического действия различных фирм производителей;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Комплекты одноразовой посуды с образцами средств;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натуральных волос различной структуры (4 группы);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Микроскоп, кисть для нанесения препарата на образцы волос.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нормативов и инструкций;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указания для студентов;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Карточки-задания.</a:t>
            </a:r>
          </a:p>
          <a:p>
            <a:pPr algn="just"/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395536" y="116632"/>
            <a:ext cx="5832648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ИСПОЛЬЗУЕМОГО ОБОРУДОВАНИЯ: </a:t>
            </a:r>
          </a:p>
          <a:p>
            <a:pPr algn="just"/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Где купить/найти одежду,обувь,сумочку,духи косметику и др. - Страница 184 - Харьков Фору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233" y="222353"/>
            <a:ext cx="2695825" cy="179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Бокал для вина стеклоподобный 170мл 12шт Г - Интернет-магазин &quot;ServiceTime - интернет-магазин хозтоваров и бытовой химии. У на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65" y="2037472"/>
            <a:ext cx="1512168" cy="134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 descr="http://www.glam.lv/uploads/img/images/colorchart3_527471591.jpg"/>
          <p:cNvPicPr>
            <a:picLocks noChangeAspect="1" noChangeArrowheads="1"/>
          </p:cNvPicPr>
          <p:nvPr/>
        </p:nvPicPr>
        <p:blipFill>
          <a:blip r:embed="rId5" cstate="print"/>
          <a:srcRect l="3156" t="27202" r="60909"/>
          <a:stretch>
            <a:fillRect/>
          </a:stretch>
        </p:blipFill>
        <p:spPr bwMode="auto">
          <a:xfrm>
            <a:off x="5863137" y="2101434"/>
            <a:ext cx="1143008" cy="1880748"/>
          </a:xfrm>
          <a:prstGeom prst="rect">
            <a:avLst/>
          </a:prstGeom>
          <a:noFill/>
        </p:spPr>
      </p:pic>
      <p:pic>
        <p:nvPicPr>
          <p:cNvPr id="3080" name="Picture 8" descr="My WishList Микроскоп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8" t="4613" b="5324"/>
          <a:stretch/>
        </p:blipFill>
        <p:spPr bwMode="auto">
          <a:xfrm>
            <a:off x="7657546" y="3429000"/>
            <a:ext cx="1162926" cy="183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485" y="4052117"/>
            <a:ext cx="1077228" cy="157435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999" y="4696302"/>
            <a:ext cx="1344836" cy="186033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783" y="5605773"/>
            <a:ext cx="2753407" cy="9421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12220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повреждения волос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sz="half" idx="1"/>
          </p:nvPr>
        </p:nvSpPr>
        <p:spPr>
          <a:xfrm>
            <a:off x="285720" y="2428868"/>
            <a:ext cx="2643206" cy="40005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Механическое </a:t>
            </a:r>
          </a:p>
          <a:p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</a:t>
            </a:r>
          </a:p>
          <a:p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Химическое </a:t>
            </a:r>
          </a:p>
          <a:p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mehanicheskoe povregdenie vol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357430"/>
            <a:ext cx="1852703" cy="1228423"/>
          </a:xfrm>
          <a:prstGeom prst="rect">
            <a:avLst/>
          </a:prstGeom>
          <a:noFill/>
        </p:spPr>
      </p:pic>
      <p:sp>
        <p:nvSpPr>
          <p:cNvPr id="10" name="Стрелка вправо с вырезом 9"/>
          <p:cNvSpPr/>
          <p:nvPr/>
        </p:nvSpPr>
        <p:spPr>
          <a:xfrm>
            <a:off x="428596" y="2857496"/>
            <a:ext cx="250033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5720" y="1285860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ЗДОРОВЫЙ ВОЛОС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428596" y="1714488"/>
            <a:ext cx="392909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92" name="Picture 8" descr="http://www.3roos.com/files/ups/2012/413341/01348641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7" y="5214950"/>
            <a:ext cx="1913038" cy="1414456"/>
          </a:xfrm>
          <a:prstGeom prst="rect">
            <a:avLst/>
          </a:prstGeom>
          <a:noFill/>
        </p:spPr>
      </p:pic>
      <p:pic>
        <p:nvPicPr>
          <p:cNvPr id="16394" name="Picture 10" descr="http://forum.sibmama.ru/usrpx/86748/86748_268x247_post434631254170183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643315"/>
            <a:ext cx="1857388" cy="1428759"/>
          </a:xfrm>
          <a:prstGeom prst="rect">
            <a:avLst/>
          </a:prstGeom>
          <a:noFill/>
        </p:spPr>
      </p:pic>
      <p:sp>
        <p:nvSpPr>
          <p:cNvPr id="17" name="Стрелка вправо с вырезом 16"/>
          <p:cNvSpPr/>
          <p:nvPr/>
        </p:nvSpPr>
        <p:spPr>
          <a:xfrm>
            <a:off x="428596" y="4143380"/>
            <a:ext cx="250033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357158" y="5500702"/>
            <a:ext cx="250033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98" name="Picture 14" descr="http://femalinfo.ru/wp-content/uploads/2012/06/zdorovii-volos.jpg"/>
          <p:cNvPicPr>
            <a:picLocks noChangeAspect="1" noChangeArrowheads="1"/>
          </p:cNvPicPr>
          <p:nvPr/>
        </p:nvPicPr>
        <p:blipFill>
          <a:blip r:embed="rId6" cstate="print"/>
          <a:srcRect t="2500" b="4999"/>
          <a:stretch>
            <a:fillRect/>
          </a:stretch>
        </p:blipFill>
        <p:spPr bwMode="auto">
          <a:xfrm>
            <a:off x="4500562" y="785794"/>
            <a:ext cx="3810000" cy="1500198"/>
          </a:xfrm>
          <a:prstGeom prst="rect">
            <a:avLst/>
          </a:prstGeom>
          <a:noFill/>
        </p:spPr>
      </p:pic>
      <p:sp>
        <p:nvSpPr>
          <p:cNvPr id="20" name="Стрелка вправо с вырезом 19"/>
          <p:cNvSpPr/>
          <p:nvPr/>
        </p:nvSpPr>
        <p:spPr>
          <a:xfrm>
            <a:off x="4786314" y="2857496"/>
            <a:ext cx="107157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с вырезом 21"/>
          <p:cNvSpPr/>
          <p:nvPr/>
        </p:nvSpPr>
        <p:spPr>
          <a:xfrm>
            <a:off x="4857752" y="5500702"/>
            <a:ext cx="107157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с вырезом 22"/>
          <p:cNvSpPr/>
          <p:nvPr/>
        </p:nvSpPr>
        <p:spPr>
          <a:xfrm>
            <a:off x="4786314" y="4143380"/>
            <a:ext cx="1071570" cy="28575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400" name="Picture 16" descr="http://lady-area.ru/images/pages/fill/h600/c0f2a04181d7197d5fdbda4f228e4f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2388110"/>
            <a:ext cx="987401" cy="1326642"/>
          </a:xfrm>
          <a:prstGeom prst="rect">
            <a:avLst/>
          </a:prstGeom>
          <a:noFill/>
        </p:spPr>
      </p:pic>
      <p:pic>
        <p:nvPicPr>
          <p:cNvPr id="16402" name="Picture 18" descr="http://euteajudo.net/wp-content/uploads/2012/07/coque-bailarina-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2357430"/>
            <a:ext cx="1785982" cy="1357322"/>
          </a:xfrm>
          <a:prstGeom prst="rect">
            <a:avLst/>
          </a:prstGeom>
          <a:noFill/>
        </p:spPr>
      </p:pic>
      <p:pic>
        <p:nvPicPr>
          <p:cNvPr id="16404" name="Picture 20" descr="ВОЛОСЫ ЖЕНСКИЙ МИР - Part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9322" y="4049618"/>
            <a:ext cx="1428760" cy="951018"/>
          </a:xfrm>
          <a:prstGeom prst="rect">
            <a:avLst/>
          </a:prstGeom>
          <a:noFill/>
        </p:spPr>
      </p:pic>
      <p:pic>
        <p:nvPicPr>
          <p:cNvPr id="16406" name="Picture 22" descr="Укладка волос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29520" y="3995763"/>
            <a:ext cx="1337848" cy="1004873"/>
          </a:xfrm>
          <a:prstGeom prst="rect">
            <a:avLst/>
          </a:prstGeom>
          <a:noFill/>
        </p:spPr>
      </p:pic>
      <p:pic>
        <p:nvPicPr>
          <p:cNvPr id="16408" name="Picture 24" descr="http://cosmetic-beauty.ru/images/pages/fill/h600/84372b7ee3b4b7261fafb7a57d643ce1.jpg"/>
          <p:cNvPicPr>
            <a:picLocks noChangeAspect="1" noChangeArrowheads="1"/>
          </p:cNvPicPr>
          <p:nvPr/>
        </p:nvPicPr>
        <p:blipFill>
          <a:blip r:embed="rId11" cstate="print"/>
          <a:srcRect l="1754" r="49122" b="38608"/>
          <a:stretch>
            <a:fillRect/>
          </a:stretch>
        </p:blipFill>
        <p:spPr bwMode="auto">
          <a:xfrm>
            <a:off x="5929322" y="5286388"/>
            <a:ext cx="1565424" cy="1285884"/>
          </a:xfrm>
          <a:prstGeom prst="rect">
            <a:avLst/>
          </a:prstGeom>
          <a:noFill/>
        </p:spPr>
      </p:pic>
      <p:pic>
        <p:nvPicPr>
          <p:cNvPr id="16410" name="Picture 26" descr="http://www.placen.com.ua/sites/default/files/files/hna/haare_farben_wie_oft_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72396" y="5357826"/>
            <a:ext cx="1357290" cy="12101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357166"/>
            <a:ext cx="8858280" cy="7143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Препараты лечебно-профилактического действия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.klubkrasoti.ru/pics/product/or/77837_116366.jpg"/>
          <p:cNvPicPr>
            <a:picLocks noChangeAspect="1" noChangeArrowheads="1"/>
          </p:cNvPicPr>
          <p:nvPr/>
        </p:nvPicPr>
        <p:blipFill>
          <a:blip r:embed="rId3" cstate="print"/>
          <a:srcRect l="21250" r="20000" b="2499"/>
          <a:stretch>
            <a:fillRect/>
          </a:stretch>
        </p:blipFill>
        <p:spPr bwMode="auto">
          <a:xfrm>
            <a:off x="142844" y="3857628"/>
            <a:ext cx="1577131" cy="2617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трелка вниз 9"/>
          <p:cNvSpPr/>
          <p:nvPr/>
        </p:nvSpPr>
        <p:spPr>
          <a:xfrm>
            <a:off x="1857356" y="1357298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1785926"/>
            <a:ext cx="2571768" cy="6429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КОНЦЕНТРИРОВАННЫЕ 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ЖИДКООБРАЗНЫЕ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2500298" y="285749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500298" y="3643314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429124" y="1357298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215206" y="1357298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28992" y="1785926"/>
            <a:ext cx="2286016" cy="6429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СМЫВАЕМЫЕ 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НЕСМЫВАЕМЫЕ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1071546"/>
            <a:ext cx="74295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ВНЕШНИМ ПРИЗНАКАМ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072198" y="1785926"/>
            <a:ext cx="2571768" cy="6429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АРОМАТИЗИРОВАННЫЕ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НЕЙТРАЛЬНЫЕ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071538" y="3286124"/>
            <a:ext cx="2714644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ЛЕЧЕБНЫЕ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072066" y="3286124"/>
            <a:ext cx="3286148" cy="35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ПРОФИЛАКТИЧЕСКИЕ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6572264" y="2857496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6572264" y="3643314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785918" y="4143380"/>
            <a:ext cx="2071702" cy="17859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 ПЕРХОТИ</a:t>
            </a:r>
          </a:p>
          <a:p>
            <a:pPr algn="ctr"/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ЖИРНОСТИ И СУХОСТИ ВОЛОС 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000496" y="4143380"/>
            <a:ext cx="4929222" cy="22145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ВОСТАНОВЛЕНИЯ КИСЛОТНОСТИ И УРОВНЯ </a:t>
            </a:r>
            <a:r>
              <a:rPr lang="ru-RU" sz="16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ВОССТАНАВЛИВАЮЩИЕ КЕРАТИНОВУЮ СТРУКТУРУ ВОЛОС </a:t>
            </a:r>
          </a:p>
          <a:p>
            <a:pPr algn="ctr"/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ЗАКРЕПЛЕНИЯ  ЦВЕТА</a:t>
            </a:r>
          </a:p>
          <a:p>
            <a:pPr algn="ctr"/>
            <a:endParaRPr lang="ru-RU" sz="16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ОБЛЕГЧЕНИЯ РАСЧЕСЫВАНИЯ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142976" y="2571744"/>
            <a:ext cx="74295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НАЗНАЧЕНИЮ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7143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проведения работы: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5"/>
          <p:cNvSpPr txBox="1">
            <a:spLocks/>
          </p:cNvSpPr>
          <p:nvPr/>
        </p:nvSpPr>
        <p:spPr>
          <a:xfrm>
            <a:off x="428596" y="642918"/>
            <a:ext cx="8229600" cy="36501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1: Рассмотрите предложенные образцы препаратов для волос, определив их качественные характеристики и запишите данные в Таблицу 1.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КОМПЛЕКТ ОБРАЗЦОВ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образец 1     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образец 2            образец 3           образцы  4, 5          образцы 6,7, 8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1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8435" name="Picture 3" descr="http://savepic.net/33058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928802"/>
            <a:ext cx="1143008" cy="1493704"/>
          </a:xfrm>
          <a:prstGeom prst="rect">
            <a:avLst/>
          </a:prstGeom>
          <a:noFill/>
        </p:spPr>
      </p:pic>
      <p:pic>
        <p:nvPicPr>
          <p:cNvPr id="18437" name="Picture 5" descr="http://kvels55.ru/uploads/company/-1564240882/3160/76.jpg"/>
          <p:cNvPicPr>
            <a:picLocks noChangeAspect="1" noChangeArrowheads="1"/>
          </p:cNvPicPr>
          <p:nvPr/>
        </p:nvPicPr>
        <p:blipFill>
          <a:blip r:embed="rId4" cstate="print"/>
          <a:srcRect l="12000" t="4500" r="11499" b="3999"/>
          <a:stretch>
            <a:fillRect/>
          </a:stretch>
        </p:blipFill>
        <p:spPr bwMode="auto">
          <a:xfrm>
            <a:off x="2000232" y="1857364"/>
            <a:ext cx="1313991" cy="1571636"/>
          </a:xfrm>
          <a:prstGeom prst="rect">
            <a:avLst/>
          </a:prstGeom>
          <a:noFill/>
        </p:spPr>
      </p:pic>
      <p:pic>
        <p:nvPicPr>
          <p:cNvPr id="18439" name="Picture 7" descr="http://static.clickandpay.ru/imgcache/22_613065_0.jpeg"/>
          <p:cNvPicPr>
            <a:picLocks noChangeAspect="1" noChangeArrowheads="1"/>
          </p:cNvPicPr>
          <p:nvPr/>
        </p:nvPicPr>
        <p:blipFill>
          <a:blip r:embed="rId5" cstate="print"/>
          <a:srcRect l="9091" t="4545" r="9091" b="4545"/>
          <a:stretch>
            <a:fillRect/>
          </a:stretch>
        </p:blipFill>
        <p:spPr bwMode="auto">
          <a:xfrm>
            <a:off x="3571868" y="1857364"/>
            <a:ext cx="1414472" cy="1571636"/>
          </a:xfrm>
          <a:prstGeom prst="rect">
            <a:avLst/>
          </a:prstGeom>
          <a:noFill/>
        </p:spPr>
      </p:pic>
      <p:pic>
        <p:nvPicPr>
          <p:cNvPr id="18441" name="Picture 9" descr="http://www.best-pro.ru/images/big/Balzam-dlya-volos-Schwarzkopf-BC-Color-Save-Conditioner-200-ml.jpg"/>
          <p:cNvPicPr>
            <a:picLocks noChangeAspect="1" noChangeArrowheads="1"/>
          </p:cNvPicPr>
          <p:nvPr/>
        </p:nvPicPr>
        <p:blipFill>
          <a:blip r:embed="rId6" cstate="print"/>
          <a:srcRect l="37500" t="3333" r="35000" b="6666"/>
          <a:stretch>
            <a:fillRect/>
          </a:stretch>
        </p:blipFill>
        <p:spPr bwMode="auto">
          <a:xfrm>
            <a:off x="5143504" y="1500174"/>
            <a:ext cx="785818" cy="1928826"/>
          </a:xfrm>
          <a:prstGeom prst="rect">
            <a:avLst/>
          </a:prstGeom>
          <a:noFill/>
        </p:spPr>
      </p:pic>
      <p:pic>
        <p:nvPicPr>
          <p:cNvPr id="18443" name="Picture 11" descr="http://butikparfum.ru/images/schwarzkopf_professional_1383329.jpg"/>
          <p:cNvPicPr>
            <a:picLocks noChangeAspect="1" noChangeArrowheads="1"/>
          </p:cNvPicPr>
          <p:nvPr/>
        </p:nvPicPr>
        <p:blipFill>
          <a:blip r:embed="rId7" cstate="print"/>
          <a:srcRect l="20495" t="3000" r="23851" b="4000"/>
          <a:stretch>
            <a:fillRect/>
          </a:stretch>
        </p:blipFill>
        <p:spPr bwMode="auto">
          <a:xfrm>
            <a:off x="6143636" y="1428736"/>
            <a:ext cx="689032" cy="2034282"/>
          </a:xfrm>
          <a:prstGeom prst="rect">
            <a:avLst/>
          </a:prstGeom>
          <a:noFill/>
        </p:spPr>
      </p:pic>
      <p:pic>
        <p:nvPicPr>
          <p:cNvPr id="18445" name="Picture 13" descr="http://www.glam.lv/uploads/img/images/colorchart3_527471591.jpg"/>
          <p:cNvPicPr>
            <a:picLocks noChangeAspect="1" noChangeArrowheads="1"/>
          </p:cNvPicPr>
          <p:nvPr/>
        </p:nvPicPr>
        <p:blipFill>
          <a:blip r:embed="rId8" cstate="print"/>
          <a:srcRect l="3156" t="27202" r="60909"/>
          <a:stretch>
            <a:fillRect/>
          </a:stretch>
        </p:blipFill>
        <p:spPr bwMode="auto">
          <a:xfrm>
            <a:off x="7215206" y="1571612"/>
            <a:ext cx="1143008" cy="1880748"/>
          </a:xfrm>
          <a:prstGeom prst="rect">
            <a:avLst/>
          </a:prstGeom>
          <a:noFill/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108297"/>
              </p:ext>
            </p:extLst>
          </p:nvPr>
        </p:nvGraphicFramePr>
        <p:xfrm>
          <a:off x="285720" y="4437112"/>
          <a:ext cx="8572560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714512"/>
                <a:gridCol w="1714512"/>
                <a:gridCol w="1714512"/>
                <a:gridCol w="1714512"/>
              </a:tblGrid>
              <a:tr h="9009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образца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продукта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Качественные характеристики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Свойства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препарата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Назначение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619"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619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34" y="285728"/>
            <a:ext cx="8286808" cy="62865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2: Рассмотрите образцы волос используя микроскоп и заполните Таблицу 2.</a:t>
            </a:r>
          </a:p>
          <a:p>
            <a:pPr algn="r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2</a:t>
            </a:r>
          </a:p>
          <a:p>
            <a:pPr algn="r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 Проанализируйте характеристику волос клиента по карточке-заданию и составьте рекомендации по профилактике или лечению волос предложенного потребителя (индивидуальная работа), используя образцы препаратов лечебно-профилактического действия. </a:t>
            </a:r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4: Ответьте на контрольные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вопросы.</a:t>
            </a:r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ЭТАП5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Составьте отчет и сделайте выводы, о том как свойства препаратов лечебно-профилактического действия влияют на состояние волос клиента.</a:t>
            </a:r>
          </a:p>
          <a:p>
            <a:pPr algn="just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763743"/>
              </p:ext>
            </p:extLst>
          </p:nvPr>
        </p:nvGraphicFramePr>
        <p:xfrm>
          <a:off x="285720" y="1268760"/>
          <a:ext cx="857256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1857388"/>
                <a:gridCol w="1428760"/>
                <a:gridCol w="1071570"/>
                <a:gridCol w="1500198"/>
                <a:gridCol w="1714512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образца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Качественные характеристики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Рисунок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образца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Группа волос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повреждения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Рекомендуемый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образец для ухода/ лечения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6905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6042"/>
            <a:ext cx="5904656" cy="2020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177714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404664"/>
            <a:ext cx="8064896" cy="568863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ОТЧЕТА: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работы.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используемого оборудования. 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Ход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</a:p>
          <a:p>
            <a:pPr lvl="0"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Таблица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 lvl="0"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Таблица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pPr lvl="0"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Карточка-задание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(вклейте в отчет)</a:t>
            </a:r>
          </a:p>
          <a:p>
            <a:pPr algn="just"/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Ответ на контрольные вопросы.</a:t>
            </a:r>
          </a:p>
          <a:p>
            <a:pPr lvl="0"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Вывод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28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44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358</Words>
  <Application>Microsoft Office PowerPoint</Application>
  <PresentationFormat>Экран (4:3)</PresentationFormat>
  <Paragraphs>118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МДК. 01.01. Организация и технологии парикмахерских услуг</vt:lpstr>
      <vt:lpstr>Презентация PowerPoint</vt:lpstr>
      <vt:lpstr>Презентация PowerPoint</vt:lpstr>
      <vt:lpstr>Типы повреждения волос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;pkf</dc:title>
  <cp:lastModifiedBy>Парикмахеры</cp:lastModifiedBy>
  <cp:revision>46</cp:revision>
  <dcterms:modified xsi:type="dcterms:W3CDTF">2014-10-30T13:33:08Z</dcterms:modified>
</cp:coreProperties>
</file>